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3"/>
  </p:sldMasterIdLst>
  <p:notesMasterIdLst>
    <p:notesMasterId r:id="rId21"/>
  </p:notesMasterIdLst>
  <p:sldIdLst>
    <p:sldId id="290" r:id="rId4"/>
    <p:sldId id="264" r:id="rId5"/>
    <p:sldId id="265" r:id="rId6"/>
    <p:sldId id="266" r:id="rId7"/>
    <p:sldId id="267" r:id="rId8"/>
    <p:sldId id="268" r:id="rId9"/>
    <p:sldId id="271" r:id="rId10"/>
    <p:sldId id="289" r:id="rId11"/>
    <p:sldId id="274" r:id="rId12"/>
    <p:sldId id="272" r:id="rId13"/>
    <p:sldId id="273" r:id="rId14"/>
    <p:sldId id="278" r:id="rId15"/>
    <p:sldId id="279" r:id="rId16"/>
    <p:sldId id="280" r:id="rId17"/>
    <p:sldId id="282" r:id="rId18"/>
    <p:sldId id="26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6395"/>
  </p:normalViewPr>
  <p:slideViewPr>
    <p:cSldViewPr snapToGrid="0" snapToObjects="1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237C8-359A-9C4C-AB84-DB88DBDD0150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27970-38D7-C040-B40E-89D08EBE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0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5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49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0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7970-38D7-C040-B40E-89D08EBE9F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3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2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9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ADBE72E-5B8E-FB41-883C-813AC6B0AFC6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4352386-A1CB-224D-8AC3-92B0D090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240C057-2E90-E018-B2EB-A88F88AE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42" y="643467"/>
            <a:ext cx="41365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A5E58-28E7-44B8-9223-015CE497F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“Vacation Rental”?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2BB0B-3560-94A8-2127-E71217E6A42E}"/>
              </a:ext>
            </a:extLst>
          </p:cNvPr>
          <p:cNvSpPr txBox="1"/>
          <p:nvPr/>
        </p:nvSpPr>
        <p:spPr>
          <a:xfrm>
            <a:off x="810000" y="3429000"/>
            <a:ext cx="10131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 unit or group of units in a condominium or cooperative or any individually or collectively owned single family, two family, three family, or four family house or dwelling unit that is also a </a:t>
            </a:r>
            <a:r>
              <a:rPr lang="en-US" sz="2800" u="sng" dirty="0">
                <a:solidFill>
                  <a:srgbClr val="FFFF00"/>
                </a:solidFill>
              </a:rPr>
              <a:t>transient public lodging establishment</a:t>
            </a:r>
            <a:r>
              <a:rPr lang="en-US" sz="2800" dirty="0"/>
              <a:t>...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CA11FD-7DD9-6407-CFD2-2D7CE8DCEFFD}"/>
              </a:ext>
            </a:extLst>
          </p:cNvPr>
          <p:cNvSpPr txBox="1">
            <a:spLocks/>
          </p:cNvSpPr>
          <p:nvPr/>
        </p:nvSpPr>
        <p:spPr>
          <a:xfrm>
            <a:off x="820508" y="2531575"/>
            <a:ext cx="10572000" cy="4349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Florida Statute 509.242(1)(c)</a:t>
            </a:r>
          </a:p>
        </p:txBody>
      </p:sp>
    </p:spTree>
    <p:extLst>
      <p:ext uri="{BB962C8B-B14F-4D97-AF65-F5344CB8AC3E}">
        <p14:creationId xmlns:p14="http://schemas.microsoft.com/office/powerpoint/2010/main" val="183697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65CF04-8B82-96A3-9354-3D9ED07B93EA}"/>
              </a:ext>
            </a:extLst>
          </p:cNvPr>
          <p:cNvSpPr txBox="1">
            <a:spLocks/>
          </p:cNvSpPr>
          <p:nvPr/>
        </p:nvSpPr>
        <p:spPr>
          <a:xfrm>
            <a:off x="620813" y="3429000"/>
            <a:ext cx="10572000" cy="338114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“Transient public lodging establishment” means any unit, group of units, dwelling, building, or group of buildings within a single complex of buildings which is rented to guests more than three times in a calendar year for periods of less than 30 days or 1 calendar month, whichever is less, or which is advertised or held out to the public as a place regularly rented to guests.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000" b="0" dirty="0"/>
            </a:br>
            <a:endParaRPr lang="en-US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E2B5A91-A274-04EA-1E19-0B2F2BD40D1E}"/>
              </a:ext>
            </a:extLst>
          </p:cNvPr>
          <p:cNvSpPr txBox="1">
            <a:spLocks/>
          </p:cNvSpPr>
          <p:nvPr/>
        </p:nvSpPr>
        <p:spPr>
          <a:xfrm>
            <a:off x="799484" y="2534683"/>
            <a:ext cx="10572000" cy="4349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Florida Statute 509.013(4)(a)(1)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298EC76-EEED-50F6-C627-76A68D8DFD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000" y="771307"/>
            <a:ext cx="10820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“Transient Public Lodging Establishment”?</a:t>
            </a:r>
          </a:p>
        </p:txBody>
      </p:sp>
    </p:spTree>
    <p:extLst>
      <p:ext uri="{BB962C8B-B14F-4D97-AF65-F5344CB8AC3E}">
        <p14:creationId xmlns:p14="http://schemas.microsoft.com/office/powerpoint/2010/main" val="111436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4A17-5DD9-F4D3-2072-7946BEAD4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Division of Hotels and Restaurants.</a:t>
            </a:r>
          </a:p>
          <a:p>
            <a:r>
              <a:rPr lang="en-US" sz="3200" dirty="0"/>
              <a:t>Department of Business and Professional Regulations (DBPR)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00CDB1-05AC-E943-8FF0-2476C17D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Who Licenses Transient Public Lodging?</a:t>
            </a:r>
          </a:p>
        </p:txBody>
      </p:sp>
    </p:spTree>
    <p:extLst>
      <p:ext uri="{BB962C8B-B14F-4D97-AF65-F5344CB8AC3E}">
        <p14:creationId xmlns:p14="http://schemas.microsoft.com/office/powerpoint/2010/main" val="53155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38FF-9836-930F-78E5-2990638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06370"/>
            <a:ext cx="10554574" cy="3636511"/>
          </a:xfrm>
        </p:spPr>
        <p:txBody>
          <a:bodyPr>
            <a:normAutofit/>
          </a:bodyPr>
          <a:lstStyle/>
          <a:p>
            <a:r>
              <a:rPr lang="en-US" sz="2400" dirty="0"/>
              <a:t>Any migrant labor camp permitted by Department of Health (DOH).</a:t>
            </a:r>
          </a:p>
          <a:p>
            <a:r>
              <a:rPr lang="en-US" sz="2400" dirty="0"/>
              <a:t>Any facility certified or licensed and regulated by the Agency for Healthcare Administration (AHCA).</a:t>
            </a:r>
          </a:p>
          <a:p>
            <a:pPr lvl="1"/>
            <a:r>
              <a:rPr lang="en-US" sz="2000" dirty="0"/>
              <a:t>Nursing homes</a:t>
            </a:r>
          </a:p>
          <a:p>
            <a:pPr lvl="1"/>
            <a:r>
              <a:rPr lang="en-US" sz="2000" dirty="0"/>
              <a:t>Daycare Centers</a:t>
            </a:r>
          </a:p>
          <a:p>
            <a:pPr lvl="1"/>
            <a:r>
              <a:rPr lang="en-US" sz="2000" dirty="0"/>
              <a:t>Assisted Living Facilities (ALF) – Conversions…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3814BE-A559-6B9B-1A1B-4BACD04E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Are There Any Licensing Exclusions?</a:t>
            </a:r>
          </a:p>
        </p:txBody>
      </p:sp>
    </p:spTree>
    <p:extLst>
      <p:ext uri="{BB962C8B-B14F-4D97-AF65-F5344CB8AC3E}">
        <p14:creationId xmlns:p14="http://schemas.microsoft.com/office/powerpoint/2010/main" val="170066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A84C6-E9F3-5B53-0C1A-E2DE494E508F}"/>
              </a:ext>
            </a:extLst>
          </p:cNvPr>
          <p:cNvSpPr txBox="1"/>
          <p:nvPr/>
        </p:nvSpPr>
        <p:spPr>
          <a:xfrm>
            <a:off x="525517" y="660737"/>
            <a:ext cx="1049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Florida Statute 633.206 Uniform Fire Safety 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F5D57-6549-7C73-5A21-F0B3E36C283F}"/>
              </a:ext>
            </a:extLst>
          </p:cNvPr>
          <p:cNvSpPr txBox="1"/>
          <p:nvPr/>
        </p:nvSpPr>
        <p:spPr>
          <a:xfrm>
            <a:off x="515786" y="2425687"/>
            <a:ext cx="11160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(1)(b) State Legislature mandates Local Fire Jurisdictions protect the health, safety, and welfare of “all new, existing, and proposed… nursing homes, assisted living facilities, adult family-care homes…  </a:t>
            </a:r>
            <a:r>
              <a:rPr lang="en-US" sz="2200" u="sng" dirty="0">
                <a:solidFill>
                  <a:srgbClr val="FFFF00"/>
                </a:solidFill>
              </a:rPr>
              <a:t>transient public lodging establishments</a:t>
            </a:r>
            <a:r>
              <a:rPr lang="en-US" sz="2200" dirty="0"/>
              <a:t>…”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7C199-8FC3-9940-5F6D-AAC27856A769}"/>
              </a:ext>
            </a:extLst>
          </p:cNvPr>
          <p:cNvSpPr txBox="1"/>
          <p:nvPr/>
        </p:nvSpPr>
        <p:spPr>
          <a:xfrm>
            <a:off x="515786" y="4361793"/>
            <a:ext cx="1116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(2)(b) All such local authorities </a:t>
            </a:r>
            <a:r>
              <a:rPr lang="en-US" sz="2400" u="sng" dirty="0">
                <a:solidFill>
                  <a:srgbClr val="FFFF00"/>
                </a:solidFill>
              </a:rPr>
              <a:t>shall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enforce, within their </a:t>
            </a:r>
            <a:r>
              <a:rPr lang="en-US" sz="2400" dirty="0" err="1"/>
              <a:t>firesafety</a:t>
            </a:r>
            <a:r>
              <a:rPr lang="en-US" sz="2400" dirty="0"/>
              <a:t> jurisdiction, the uniform </a:t>
            </a:r>
            <a:r>
              <a:rPr lang="en-US" sz="2400" dirty="0" err="1"/>
              <a:t>firesafety</a:t>
            </a:r>
            <a:r>
              <a:rPr lang="en-US" sz="2400" dirty="0"/>
              <a:t> standards for those buildings specified in paragraph (1)(b)</a:t>
            </a:r>
          </a:p>
        </p:txBody>
      </p:sp>
    </p:spTree>
    <p:extLst>
      <p:ext uri="{BB962C8B-B14F-4D97-AF65-F5344CB8AC3E}">
        <p14:creationId xmlns:p14="http://schemas.microsoft.com/office/powerpoint/2010/main" val="299770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9B9FB0-ACF3-C602-99E0-036A128A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Codes Do We Use to Enforce?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894E3-E685-F9DE-5858-BEC6476B3726}"/>
              </a:ext>
            </a:extLst>
          </p:cNvPr>
          <p:cNvSpPr txBox="1"/>
          <p:nvPr/>
        </p:nvSpPr>
        <p:spPr>
          <a:xfrm>
            <a:off x="810001" y="2764306"/>
            <a:ext cx="10571997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Administrative Code Chapter 69A-43-Uniform Fire Safety Standards for Transient Public Lodging Establishments, Timeshare Plans, And Timeshare Unit Facilities’.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69A-43.018 One- and Two-Family Dwellings, Recreational vehicles and Mobile Homes Licensed as Public Lodging Establishments. Under this section Chapter 24 of Florida Fire Prevention Code is prescribed.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Three family and four family dwellings licensed as public lodging establishments shall comply with Chapter 28, New Hotels and Dormitories of NFPA 101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locally adopted ordinance that is more stringent.  </a:t>
            </a:r>
          </a:p>
        </p:txBody>
      </p:sp>
    </p:spTree>
    <p:extLst>
      <p:ext uri="{BB962C8B-B14F-4D97-AF65-F5344CB8AC3E}">
        <p14:creationId xmlns:p14="http://schemas.microsoft.com/office/powerpoint/2010/main" val="335455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1759-85B1-D093-476C-23F88A5A1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11481"/>
            <a:ext cx="10572000" cy="3993931"/>
          </a:xfrm>
        </p:spPr>
        <p:txBody>
          <a:bodyPr/>
          <a:lstStyle/>
          <a:p>
            <a:r>
              <a:rPr lang="en-US" sz="2400" b="0" dirty="0"/>
              <a:t>(5) The State Fire Marshal may deny, refuse to renew, suspend, or revoke the certificate of a </a:t>
            </a:r>
            <a:r>
              <a:rPr lang="en-US" sz="2400" b="0" dirty="0" err="1"/>
              <a:t>firesafety</a:t>
            </a:r>
            <a:r>
              <a:rPr lang="en-US" sz="2400" b="0" dirty="0"/>
              <a:t> inspector if the State Fire Marshal finds that any of the following grounds exist:</a:t>
            </a:r>
            <a:br>
              <a:rPr lang="en-US" sz="2400" b="0" dirty="0"/>
            </a:br>
            <a:r>
              <a:rPr lang="en-US" sz="2400" dirty="0"/>
              <a:t>(f) Failing to properly enforce applicable fire codes…</a:t>
            </a:r>
            <a:br>
              <a:rPr lang="en-US" sz="2400" dirty="0"/>
            </a:br>
            <a:br>
              <a:rPr lang="en-US" sz="2400" b="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3728F-0F77-93CC-BD99-4F16FCDEC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Florida Statute 633.216(5)(f)</a:t>
            </a:r>
          </a:p>
        </p:txBody>
      </p:sp>
    </p:spTree>
    <p:extLst>
      <p:ext uri="{BB962C8B-B14F-4D97-AF65-F5344CB8AC3E}">
        <p14:creationId xmlns:p14="http://schemas.microsoft.com/office/powerpoint/2010/main" val="69097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8683-F683-9EFB-F5E2-D7C620BAF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58" y="0"/>
            <a:ext cx="67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E89567-1823-4217-DA11-D8799EDCAA18}"/>
              </a:ext>
            </a:extLst>
          </p:cNvPr>
          <p:cNvSpPr txBox="1"/>
          <p:nvPr/>
        </p:nvSpPr>
        <p:spPr>
          <a:xfrm>
            <a:off x="916942" y="5337358"/>
            <a:ext cx="1035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“By failing to prepare, you are preparing to fail.”</a:t>
            </a:r>
          </a:p>
          <a:p>
            <a:endParaRPr lang="en-US" sz="2800" dirty="0"/>
          </a:p>
          <a:p>
            <a:pPr algn="r"/>
            <a:r>
              <a:rPr lang="en-US" sz="2800" dirty="0"/>
              <a:t>-Benjamin Franklin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F625E-26E3-CD81-69BB-29F3734F7B62}"/>
              </a:ext>
            </a:extLst>
          </p:cNvPr>
          <p:cNvSpPr/>
          <p:nvPr/>
        </p:nvSpPr>
        <p:spPr>
          <a:xfrm>
            <a:off x="1512852" y="885115"/>
            <a:ext cx="91662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TEMPORARY PUBLIC </a:t>
            </a:r>
          </a:p>
          <a:p>
            <a:pPr algn="ctr"/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LODGING ESTABLISHMENTS</a:t>
            </a:r>
          </a:p>
          <a:p>
            <a:pPr algn="ctr"/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AKA</a:t>
            </a:r>
          </a:p>
          <a:p>
            <a:pPr algn="ctr"/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VACATION RENTALS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23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ECD65B-7F12-39CB-8DD4-B327B6058715}"/>
              </a:ext>
            </a:extLst>
          </p:cNvPr>
          <p:cNvSpPr/>
          <p:nvPr/>
        </p:nvSpPr>
        <p:spPr>
          <a:xfrm>
            <a:off x="7648904" y="5987175"/>
            <a:ext cx="3389586" cy="6100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FE1E65-7A15-F952-8760-FD2A52025007}"/>
              </a:ext>
            </a:extLst>
          </p:cNvPr>
          <p:cNvSpPr/>
          <p:nvPr/>
        </p:nvSpPr>
        <p:spPr>
          <a:xfrm>
            <a:off x="136635" y="168165"/>
            <a:ext cx="11771586" cy="1460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E0144-D41F-D243-7704-91397E91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3" y="2443512"/>
            <a:ext cx="11393214" cy="3258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45532-C7E0-2D83-6BF6-DC8DD8F16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8387" b="5750"/>
          <a:stretch/>
        </p:blipFill>
        <p:spPr>
          <a:xfrm>
            <a:off x="399393" y="462454"/>
            <a:ext cx="11256580" cy="88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D2F05-43EC-94B4-BF5F-3F66D92999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38" r="69078" b="42759"/>
          <a:stretch/>
        </p:blipFill>
        <p:spPr>
          <a:xfrm>
            <a:off x="7767145" y="6088993"/>
            <a:ext cx="1576552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E1E65-11E4-877B-7696-C1ECEB23C8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68" t="30593" r="73000" b="19073"/>
          <a:stretch/>
        </p:blipFill>
        <p:spPr>
          <a:xfrm>
            <a:off x="9343697" y="6088993"/>
            <a:ext cx="1471450" cy="406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074B23-BBB7-5720-69D1-4C1F9AB8E195}"/>
              </a:ext>
            </a:extLst>
          </p:cNvPr>
          <p:cNvSpPr/>
          <p:nvPr/>
        </p:nvSpPr>
        <p:spPr>
          <a:xfrm>
            <a:off x="5917323" y="2774731"/>
            <a:ext cx="73573" cy="1261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8BA72-4C4C-4099-9F8D-BA6E93DD6D49}"/>
              </a:ext>
            </a:extLst>
          </p:cNvPr>
          <p:cNvSpPr/>
          <p:nvPr/>
        </p:nvSpPr>
        <p:spPr>
          <a:xfrm>
            <a:off x="746234" y="2588462"/>
            <a:ext cx="5171089" cy="294289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9DDFEB-0F1D-BA64-C01E-B246E5DB9126}"/>
              </a:ext>
            </a:extLst>
          </p:cNvPr>
          <p:cNvSpPr/>
          <p:nvPr/>
        </p:nvSpPr>
        <p:spPr>
          <a:xfrm>
            <a:off x="3032235" y="2939979"/>
            <a:ext cx="3331570" cy="294289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009E3-0D5E-E2EB-BD61-58DAFCCF2EE8}"/>
              </a:ext>
            </a:extLst>
          </p:cNvPr>
          <p:cNvSpPr/>
          <p:nvPr/>
        </p:nvSpPr>
        <p:spPr>
          <a:xfrm>
            <a:off x="746234" y="3550015"/>
            <a:ext cx="10506982" cy="294289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B72F2-4DC4-1F6C-38D7-54CEC267B417}"/>
              </a:ext>
            </a:extLst>
          </p:cNvPr>
          <p:cNvSpPr/>
          <p:nvPr/>
        </p:nvSpPr>
        <p:spPr>
          <a:xfrm>
            <a:off x="746234" y="3903875"/>
            <a:ext cx="3331570" cy="294289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0F0AE-F7C3-04B3-B96B-2CD6FF37A64E}"/>
              </a:ext>
            </a:extLst>
          </p:cNvPr>
          <p:cNvSpPr/>
          <p:nvPr/>
        </p:nvSpPr>
        <p:spPr>
          <a:xfrm>
            <a:off x="1557002" y="5165747"/>
            <a:ext cx="7111510" cy="294289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8FDF4D-92AF-4185-71A7-7A0884CFA948}"/>
              </a:ext>
            </a:extLst>
          </p:cNvPr>
          <p:cNvSpPr/>
          <p:nvPr/>
        </p:nvSpPr>
        <p:spPr>
          <a:xfrm>
            <a:off x="1355297" y="4702432"/>
            <a:ext cx="9535298" cy="138944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fire reported at 1:30 a.m. on Sunday, May 21, almost completely destroyed a three-story vacation rental home in the Diamond A subdivision west of Sonoma. The fire was contained within an hour by Sonoma Valley Fire &amp; Rescue personnel and other responding departments. The eight vacationers were unharmed but lost their clothes and IDs in the blaze. (Photo by Ted Hassler/SVFR)">
            <a:extLst>
              <a:ext uri="{FF2B5EF4-FFF2-40B4-BE49-F238E27FC236}">
                <a16:creationId xmlns:a16="http://schemas.microsoft.com/office/drawing/2014/main" id="{8E9349C3-6C41-E0DD-66F7-15DA3FC4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61" y="963827"/>
            <a:ext cx="5327343" cy="29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de image">
            <a:extLst>
              <a:ext uri="{FF2B5EF4-FFF2-40B4-BE49-F238E27FC236}">
                <a16:creationId xmlns:a16="http://schemas.microsoft.com/office/drawing/2014/main" id="{77039132-BCB3-F0F2-D710-5E01138E8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 b="22916"/>
          <a:stretch/>
        </p:blipFill>
        <p:spPr bwMode="auto">
          <a:xfrm>
            <a:off x="8913424" y="172513"/>
            <a:ext cx="2972944" cy="33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de image">
            <a:extLst>
              <a:ext uri="{FF2B5EF4-FFF2-40B4-BE49-F238E27FC236}">
                <a16:creationId xmlns:a16="http://schemas.microsoft.com/office/drawing/2014/main" id="{2AFAB0EC-5570-A5AA-8008-F4A082F7A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6"/>
          <a:stretch/>
        </p:blipFill>
        <p:spPr bwMode="auto">
          <a:xfrm>
            <a:off x="305632" y="186723"/>
            <a:ext cx="2968409" cy="33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66EBD-7050-66F0-35F8-8C753F23B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655" y="4919362"/>
            <a:ext cx="9202690" cy="9748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6A3D06-4417-0C53-07A4-F56392579D55}"/>
              </a:ext>
            </a:extLst>
          </p:cNvPr>
          <p:cNvSpPr/>
          <p:nvPr/>
        </p:nvSpPr>
        <p:spPr>
          <a:xfrm>
            <a:off x="7744440" y="5197644"/>
            <a:ext cx="1156791" cy="24334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9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697911-2401-EDD4-3DF8-F168D5F1959A}"/>
              </a:ext>
            </a:extLst>
          </p:cNvPr>
          <p:cNvSpPr/>
          <p:nvPr/>
        </p:nvSpPr>
        <p:spPr>
          <a:xfrm>
            <a:off x="1066799" y="310977"/>
            <a:ext cx="10058400" cy="124803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re scene">
            <a:extLst>
              <a:ext uri="{FF2B5EF4-FFF2-40B4-BE49-F238E27FC236}">
                <a16:creationId xmlns:a16="http://schemas.microsoft.com/office/drawing/2014/main" id="{9A3A3788-EDC7-019F-A858-0F884A13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02" y="2637721"/>
            <a:ext cx="4825696" cy="36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refighters at the scene">
            <a:extLst>
              <a:ext uri="{FF2B5EF4-FFF2-40B4-BE49-F238E27FC236}">
                <a16:creationId xmlns:a16="http://schemas.microsoft.com/office/drawing/2014/main" id="{896BA393-2361-5495-2F6B-0CF7C6BD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6" y="2637721"/>
            <a:ext cx="4825697" cy="36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5DFDD-9E2D-B0E0-ABA1-46B18AC95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178" y="473675"/>
            <a:ext cx="9731643" cy="922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77E878-5015-84A9-F10E-22BAECD351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62" t="12762" r="55416" b="30349"/>
          <a:stretch/>
        </p:blipFill>
        <p:spPr>
          <a:xfrm>
            <a:off x="5255739" y="6100119"/>
            <a:ext cx="1680519" cy="568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33665E-2178-0F87-4E27-5AD57CC41479}"/>
              </a:ext>
            </a:extLst>
          </p:cNvPr>
          <p:cNvSpPr/>
          <p:nvPr/>
        </p:nvSpPr>
        <p:spPr>
          <a:xfrm>
            <a:off x="1946201" y="290242"/>
            <a:ext cx="8299597" cy="13130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ussian River and Forestville firefighters on the roof of a Guerneville vacation rental property that caught fire on July 7, 2016. (Photo courtesy of the Russian River Fire Protection District)">
            <a:extLst>
              <a:ext uri="{FF2B5EF4-FFF2-40B4-BE49-F238E27FC236}">
                <a16:creationId xmlns:a16="http://schemas.microsoft.com/office/drawing/2014/main" id="{931EAFF7-B3B6-D464-8AE5-EC2C1569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4" y="2666553"/>
            <a:ext cx="3568139" cy="37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ussian River Firefighter Jason Dooyes cuts through a garage door on July 7, 2016 at a Guerneville vacation rental property that caught fire. (Photo courtesy of the Russian River Fire Protection District)">
            <a:extLst>
              <a:ext uri="{FF2B5EF4-FFF2-40B4-BE49-F238E27FC236}">
                <a16:creationId xmlns:a16="http://schemas.microsoft.com/office/drawing/2014/main" id="{11D0460B-C560-3161-0763-623B8411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81" y="2262027"/>
            <a:ext cx="5555838" cy="41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ussian River and Forestville firefighters battling a July 7, 2016 fire at a Guerneville vacation rental property. (Photo courtesy of the Russian River Fire Protection District)">
            <a:extLst>
              <a:ext uri="{FF2B5EF4-FFF2-40B4-BE49-F238E27FC236}">
                <a16:creationId xmlns:a16="http://schemas.microsoft.com/office/drawing/2014/main" id="{0DD0B9D2-5028-207F-54A3-C77057F0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920" y="2666553"/>
            <a:ext cx="2809060" cy="37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5B41F-DEB2-6109-F5D0-A9CE51BEB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47188"/>
            <a:ext cx="7772400" cy="999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35FE27-6522-0F97-39DE-BE1B2C47C2F5}"/>
              </a:ext>
            </a:extLst>
          </p:cNvPr>
          <p:cNvSpPr/>
          <p:nvPr/>
        </p:nvSpPr>
        <p:spPr>
          <a:xfrm>
            <a:off x="4011383" y="6146395"/>
            <a:ext cx="4169232" cy="565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5572E-036E-6C0F-5D2B-15067CF03D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635" t="1633" r="23620" b="53846"/>
          <a:stretch/>
        </p:blipFill>
        <p:spPr>
          <a:xfrm>
            <a:off x="4085082" y="6206484"/>
            <a:ext cx="4021834" cy="44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7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BBDF-5D63-F6A5-56E4-C348B8A8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7393B-E948-62D2-B6E5-17806ECBAFB1}"/>
              </a:ext>
            </a:extLst>
          </p:cNvPr>
          <p:cNvSpPr/>
          <p:nvPr/>
        </p:nvSpPr>
        <p:spPr>
          <a:xfrm>
            <a:off x="810000" y="2321004"/>
            <a:ext cx="17796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6A750-060A-652C-53E9-957AB443D9DA}"/>
              </a:ext>
            </a:extLst>
          </p:cNvPr>
          <p:cNvSpPr txBox="1"/>
          <p:nvPr/>
        </p:nvSpPr>
        <p:spPr>
          <a:xfrm>
            <a:off x="810001" y="3971495"/>
            <a:ext cx="1057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past 3 years, Anna Maria Island has had eleven structure fires at single family residential occupancies.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55A69-A15F-FAB6-D66F-BB635EC7E9AE}"/>
              </a:ext>
            </a:extLst>
          </p:cNvPr>
          <p:cNvSpPr txBox="1"/>
          <p:nvPr/>
        </p:nvSpPr>
        <p:spPr>
          <a:xfrm>
            <a:off x="810001" y="4877974"/>
            <a:ext cx="1057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 those eleven, </a:t>
            </a:r>
            <a:r>
              <a:rPr lang="en-US" sz="3200" u="sng" dirty="0"/>
              <a:t>8</a:t>
            </a:r>
            <a:r>
              <a:rPr lang="en-US" sz="3200" dirty="0"/>
              <a:t> </a:t>
            </a:r>
            <a:r>
              <a:rPr lang="en-US" sz="2400" dirty="0"/>
              <a:t>were in vacation rentals.</a:t>
            </a:r>
          </a:p>
        </p:txBody>
      </p:sp>
    </p:spTree>
    <p:extLst>
      <p:ext uri="{BB962C8B-B14F-4D97-AF65-F5344CB8AC3E}">
        <p14:creationId xmlns:p14="http://schemas.microsoft.com/office/powerpoint/2010/main" val="6720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A145-67CD-6E4C-19B6-8F00DF5C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Statistics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88FB9-AABA-9160-AE64-01D2204ADE69}"/>
              </a:ext>
            </a:extLst>
          </p:cNvPr>
          <p:cNvSpPr/>
          <p:nvPr/>
        </p:nvSpPr>
        <p:spPr>
          <a:xfrm>
            <a:off x="498413" y="2767280"/>
            <a:ext cx="108835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2022, WMFRD had three pediatric near-drownings in single family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residences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F09A8-0A2A-57E6-06A5-CA8055A0E9A3}"/>
              </a:ext>
            </a:extLst>
          </p:cNvPr>
          <p:cNvSpPr/>
          <p:nvPr/>
        </p:nvSpPr>
        <p:spPr>
          <a:xfrm>
            <a:off x="498414" y="4090719"/>
            <a:ext cx="9137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those three…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9A48D-6E55-7C68-F4E4-5E18338697A1}"/>
              </a:ext>
            </a:extLst>
          </p:cNvPr>
          <p:cNvSpPr/>
          <p:nvPr/>
        </p:nvSpPr>
        <p:spPr>
          <a:xfrm>
            <a:off x="498414" y="4798605"/>
            <a:ext cx="9137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100% occurred in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TPLEs.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7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8151C1-A8D5-D39D-2938-D08C87ACA0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“Vacation Rental”?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D68090-F47E-1312-84D1-55C04C78B4C9}"/>
              </a:ext>
            </a:extLst>
          </p:cNvPr>
          <p:cNvSpPr txBox="1">
            <a:spLocks/>
          </p:cNvSpPr>
          <p:nvPr/>
        </p:nvSpPr>
        <p:spPr>
          <a:xfrm>
            <a:off x="809998" y="1997387"/>
            <a:ext cx="10572000" cy="38837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1) </a:t>
            </a:r>
            <a:r>
              <a:rPr lang="en-US" sz="2800" i="1" dirty="0"/>
              <a:t>A public lodging establishment shall be classified as a hotel, motel, non-transient apartment, bed and breakfast inn, or </a:t>
            </a:r>
            <a:r>
              <a:rPr lang="en-US" sz="2800" i="1" u="sng" dirty="0"/>
              <a:t>vacation rental</a:t>
            </a:r>
            <a:r>
              <a:rPr lang="en-US" sz="2800" i="1" dirty="0"/>
              <a:t> if the establishment satisfies the following criteria: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350849-252C-1E16-9CB5-70B6372B2837}"/>
              </a:ext>
            </a:extLst>
          </p:cNvPr>
          <p:cNvSpPr txBox="1">
            <a:spLocks/>
          </p:cNvSpPr>
          <p:nvPr/>
        </p:nvSpPr>
        <p:spPr>
          <a:xfrm>
            <a:off x="820508" y="2531575"/>
            <a:ext cx="10572000" cy="4349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Florida Statute 509.242(1)</a:t>
            </a:r>
          </a:p>
        </p:txBody>
      </p:sp>
    </p:spTree>
    <p:extLst>
      <p:ext uri="{BB962C8B-B14F-4D97-AF65-F5344CB8AC3E}">
        <p14:creationId xmlns:p14="http://schemas.microsoft.com/office/powerpoint/2010/main" val="2702806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02CC4F1AE074B878C8631B09CF3A4" ma:contentTypeVersion="14" ma:contentTypeDescription="Create a new document." ma:contentTypeScope="" ma:versionID="b9ee08646a987ac8b326c07d545424da">
  <xsd:schema xmlns:xsd="http://www.w3.org/2001/XMLSchema" xmlns:xs="http://www.w3.org/2001/XMLSchema" xmlns:p="http://schemas.microsoft.com/office/2006/metadata/properties" xmlns:ns2="0a3cae39-0c35-4a81-9ec8-fa6c33f0b0a6" xmlns:ns3="d46c6941-cbc2-4bce-9a40-48cff00d74e5" targetNamespace="http://schemas.microsoft.com/office/2006/metadata/properties" ma:root="true" ma:fieldsID="9c2bd8d04c29ca310046963d4cfc1634" ns2:_="" ns3:_="">
    <xsd:import namespace="0a3cae39-0c35-4a81-9ec8-fa6c33f0b0a6"/>
    <xsd:import namespace="d46c6941-cbc2-4bce-9a40-48cff00d7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cae39-0c35-4a81-9ec8-fa6c33f0b0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c8ef882-5065-4c9d-9ee0-a8a866b4a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c6941-cbc2-4bce-9a40-48cff00d7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40a967b-0693-4dcf-8e75-0f2419e51d7a}" ma:internalName="TaxCatchAll" ma:showField="CatchAllData" ma:web="d46c6941-cbc2-4bce-9a40-48cff00d7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A251B-749D-41EA-A033-0E76F3344D9F}"/>
</file>

<file path=customXml/itemProps2.xml><?xml version="1.0" encoding="utf-8"?>
<ds:datastoreItem xmlns:ds="http://schemas.openxmlformats.org/officeDocument/2006/customXml" ds:itemID="{9F1E58B6-921E-48D8-9842-B83AF52E52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{78045CB2-3852-6442-A1DC-9FE5BE66D2D7}tf10001121_mac</Template>
  <TotalTime>1248</TotalTime>
  <Words>595</Words>
  <Application>Microsoft Macintosh PowerPoint</Application>
  <PresentationFormat>Widescreen</PresentationFormat>
  <Paragraphs>58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Courier New</vt:lpstr>
      <vt:lpstr>Times New Roman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</vt:lpstr>
      <vt:lpstr>More Statistics</vt:lpstr>
      <vt:lpstr>What is a “Vacation Rental”?</vt:lpstr>
      <vt:lpstr>What is a “Vacation Rental”?</vt:lpstr>
      <vt:lpstr>What is a “Transient Public Lodging Establishment”?</vt:lpstr>
      <vt:lpstr>Who Licenses Transient Public Lodging?</vt:lpstr>
      <vt:lpstr>Are There Any Licensing Exclusions?</vt:lpstr>
      <vt:lpstr>PowerPoint Presentation</vt:lpstr>
      <vt:lpstr>What Codes Do We Use to Enforce?</vt:lpstr>
      <vt:lpstr>(5) The State Fire Marshal may deny, refuse to renew, suspend, or revoke the certificate of a firesafety inspector if the State Fire Marshal finds that any of the following grounds exist: (f) Failing to properly enforce applicable fire codes…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4)(a) “Public lodging establishment” includes a transient public lodging establishment as defined in subparagraph 1. and a nontransient public lodging establishment as defined in subparagraph 2.  1. “Transient public lodging establishment” means any unit, group of units, dwelling, building, or group of buildings within a single complex of buildings which is rented to guests more than three times in a calendar year for periods of less than 30 days or 1 calendar month, whichever is less, or which is advertised or held out to the public as a place regularly rented to guests.  2. “Nontransient public lodging establishment” means any unit, group of units, dwelling, building, or group of buildings within a single complex of buildings which is rented to guests for periods of at least 30 days or 1 calendar month, whichever is less, or which is advertised or held out to the public as a place regularly rented to guests for periods of at least 30 days or 1 calendar month. </dc:title>
  <dc:creator>Jalex Leissler (Beghtel)</dc:creator>
  <cp:lastModifiedBy>Jalex Leissler (Beghtel)</cp:lastModifiedBy>
  <cp:revision>18</cp:revision>
  <cp:lastPrinted>2022-09-21T18:40:07Z</cp:lastPrinted>
  <dcterms:created xsi:type="dcterms:W3CDTF">2022-08-25T11:14:47Z</dcterms:created>
  <dcterms:modified xsi:type="dcterms:W3CDTF">2023-03-16T17:25:29Z</dcterms:modified>
</cp:coreProperties>
</file>